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300" r:id="rId2"/>
    <p:sldId id="308" r:id="rId3"/>
    <p:sldId id="304" r:id="rId4"/>
    <p:sldId id="305" r:id="rId5"/>
    <p:sldId id="312" r:id="rId6"/>
    <p:sldId id="307" r:id="rId7"/>
    <p:sldId id="306" r:id="rId8"/>
    <p:sldId id="257" r:id="rId9"/>
    <p:sldId id="258" r:id="rId10"/>
    <p:sldId id="298" r:id="rId11"/>
    <p:sldId id="259" r:id="rId12"/>
    <p:sldId id="260" r:id="rId13"/>
    <p:sldId id="263" r:id="rId14"/>
    <p:sldId id="264" r:id="rId15"/>
    <p:sldId id="265" r:id="rId16"/>
    <p:sldId id="266" r:id="rId17"/>
    <p:sldId id="267" r:id="rId18"/>
    <p:sldId id="299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301" r:id="rId35"/>
    <p:sldId id="285" r:id="rId36"/>
    <p:sldId id="283" r:id="rId37"/>
    <p:sldId id="284" r:id="rId38"/>
    <p:sldId id="302" r:id="rId39"/>
    <p:sldId id="286" r:id="rId40"/>
    <p:sldId id="287" r:id="rId41"/>
    <p:sldId id="289" r:id="rId42"/>
    <p:sldId id="303" r:id="rId43"/>
    <p:sldId id="310" r:id="rId44"/>
    <p:sldId id="31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Tony Childs" initials="TC [7]" lastIdx="1" clrIdx="6">
    <p:extLst/>
  </p:cmAuthor>
  <p:cmAuthor id="1" name="Tony Childs" initials="TC" lastIdx="1" clrIdx="0">
    <p:extLst/>
  </p:cmAuthor>
  <p:cmAuthor id="8" name="Tony Childs" initials="TC [8]" lastIdx="1" clrIdx="7">
    <p:extLst/>
  </p:cmAuthor>
  <p:cmAuthor id="2" name="Tony Childs" initials="TC [2]" lastIdx="1" clrIdx="1">
    <p:extLst/>
  </p:cmAuthor>
  <p:cmAuthor id="9" name="Tony Childs" initials="TC [3] [2]" lastIdx="1" clrIdx="8">
    <p:extLst/>
  </p:cmAuthor>
  <p:cmAuthor id="3" name="Tony Childs" initials="TC [3]" lastIdx="1" clrIdx="2">
    <p:extLst/>
  </p:cmAuthor>
  <p:cmAuthor id="4" name="Tony Childs" initials="TC [4]" lastIdx="1" clrIdx="3">
    <p:extLst/>
  </p:cmAuthor>
  <p:cmAuthor id="5" name="Tony Childs" initials="TC [5]" lastIdx="1" clrIdx="4">
    <p:extLst/>
  </p:cmAuthor>
  <p:cmAuthor id="6" name="Tony Childs" initials="TC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69"/>
    <p:restoredTop sz="78254"/>
  </p:normalViewPr>
  <p:slideViewPr>
    <p:cSldViewPr snapToGrid="0" snapToObjects="1">
      <p:cViewPr>
        <p:scale>
          <a:sx n="53" d="100"/>
          <a:sy n="53" d="100"/>
        </p:scale>
        <p:origin x="2296" y="9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0" d="100"/>
        <a:sy n="120" d="100"/>
      </p:scale>
      <p:origin x="0" y="0"/>
    </p:cViewPr>
  </p:notesTextViewPr>
  <p:notesViewPr>
    <p:cSldViewPr snapToGrid="0" snapToObjects="1">
      <p:cViewPr varScale="1">
        <p:scale>
          <a:sx n="172" d="100"/>
          <a:sy n="172" d="100"/>
        </p:scale>
        <p:origin x="31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commentAuthors" Target="commentAuthors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4636D-7AD7-1349-AD85-29519132B8BD}" type="datetimeFigureOut">
              <a:rPr lang="en-US" smtClean="0"/>
              <a:t>7/23/16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7263BE-2092-3445-8DA0-0A7E60C8F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67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Ready to get started! :-)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Hi</a:t>
            </a:r>
            <a:r>
              <a:rPr lang="en-US" baseline="0" dirty="0" smtClean="0"/>
              <a:t> – Welcome to our very first code </a:t>
            </a:r>
            <a:r>
              <a:rPr lang="en-US" baseline="0" dirty="0" smtClean="0"/>
              <a:t>camp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I’m </a:t>
            </a:r>
            <a:r>
              <a:rPr lang="en-US" dirty="0" smtClean="0"/>
              <a:t>Tony </a:t>
            </a:r>
            <a:r>
              <a:rPr lang="en-US" baseline="0" dirty="0" smtClean="0"/>
              <a:t> - I</a:t>
            </a:r>
            <a:r>
              <a:rPr lang="uk-UA" baseline="0" dirty="0" smtClean="0"/>
              <a:t>’</a:t>
            </a:r>
            <a:r>
              <a:rPr lang="en-US" baseline="0" dirty="0" smtClean="0"/>
              <a:t>m the organizer and one of your mentors.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If you’re new to web development, or looking for a refresher on the basics – you’re in the right place!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We're </a:t>
            </a:r>
            <a:r>
              <a:rPr lang="en-US" baseline="0" dirty="0" smtClean="0"/>
              <a:t>really glad have you all here</a:t>
            </a:r>
            <a:r>
              <a:rPr lang="en-US" baseline="0" dirty="0" smtClean="0"/>
              <a:t>!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Thank you all for coming!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93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sz="14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network protocol is essentially a set of rules and a common language that devices </a:t>
            </a:r>
            <a:r>
              <a:rPr lang="en-US" sz="14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 network</a:t>
            </a:r>
            <a:r>
              <a:rPr lang="en-US" sz="14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to communicate with each 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22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Without protocols, it would be more difficult for</a:t>
            </a:r>
            <a:r>
              <a:rPr lang="en-US" baseline="0" dirty="0" smtClean="0"/>
              <a:t> different types of devices to communicate.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For instance: Apple, Windows, &amp; Android would not understand each other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52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So that’s briefly why network protocols</a:t>
            </a:r>
            <a:r>
              <a:rPr lang="en-US" baseline="0" dirty="0" smtClean="0"/>
              <a:t> exist: common language and rules for communication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66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tons of networking protocols being used on the Internet for various things (those are all real protocol acronyms).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delivery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 transfer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</a:t>
            </a:r>
            <a:endParaRPr lang="en-US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24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the one we care about today is HTTP</a:t>
            </a:r>
            <a:r>
              <a:rPr lang="is-I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nutshell, HTTP is the protocol of The Web (you might say).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what does that mean?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basically it’s the protocol that’s used to view and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 web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5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before we get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the details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let’s take a quick ride in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wayback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35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 to 1989 when HTTP and The Web were both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Researchers</a:t>
            </a:r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Researchers wanted a </a:t>
            </a:r>
            <a:r>
              <a:rPr lang="en-US" sz="1200" b="1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way to share their publications (research).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Web, academic publications were more disconnected.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might contain references to other pubs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you couldn’t just click on them and go there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wanted a way to link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directly and navigate to other publications from within their own.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they created The WWW and HTTP 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“web applications” were pretty bare bones</a:t>
            </a:r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9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 web pages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 little more than text with hyperlinks (“links”), which is known as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Hypertext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(hence the “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HyperText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in HTTP).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bottom right page was the first web page (CERN: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European Nuclear Research Organization)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Castle (from 90s)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that things have changed dramatically since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then.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44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After The Web, things looked more like this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Jump on computer and dial into AOL or other internet</a:t>
            </a:r>
            <a:r>
              <a:rPr lang="en-US" baseline="0" dirty="0" smtClean="0"/>
              <a:t> prov.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You could be readying about Roman</a:t>
            </a:r>
            <a:r>
              <a:rPr lang="en-US" baseline="0" dirty="0" smtClean="0"/>
              <a:t> history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and then click a link about Ancient Egypt to read about Pharos and their pets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And of course you end up looking at cat pictures/videos at some point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And so on and so forth</a:t>
            </a:r>
            <a:r>
              <a:rPr lang="is-IS" baseline="0" dirty="0" smtClean="0"/>
              <a:t>…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7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Big thank</a:t>
            </a:r>
            <a:r>
              <a:rPr lang="en-US" baseline="0" dirty="0" smtClean="0"/>
              <a:t> you to </a:t>
            </a:r>
            <a:r>
              <a:rPr lang="en-US" baseline="0" dirty="0" err="1" smtClean="0"/>
              <a:t>rewardStyle</a:t>
            </a:r>
            <a:r>
              <a:rPr lang="en-US" baseline="0" dirty="0" smtClean="0"/>
              <a:t> for allowing us to host our event in their beautiful office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And a big thank you to</a:t>
            </a:r>
            <a:r>
              <a:rPr lang="en-US" baseline="0" dirty="0" smtClean="0"/>
              <a:t> our friends at the </a:t>
            </a:r>
            <a:r>
              <a:rPr lang="en-US" dirty="0" smtClean="0"/>
              <a:t>Iron Yard for feeding us today!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50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Until you find yourself falling down the all-too familiar rabbit hole of links on the web</a:t>
            </a:r>
          </a:p>
          <a:p>
            <a:pPr marL="171450" indent="-171450">
              <a:buFont typeface="Arial" charset="0"/>
              <a:buChar char="•"/>
            </a:pPr>
            <a:r>
              <a:rPr lang="is-IS" dirty="0" smtClean="0">
                <a:sym typeface="Wingdings"/>
              </a:rPr>
              <a:t>That’s The Web we’ve come to know and love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93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Bringing it back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said HTTP was the protocol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that’s used to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applications.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implication here is The Internet is much larger and multi-purposed (than just web browsing)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all kinds of traffic floating around The Internet using various protocols, including HTTP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 of your web browser as a filter on (window into</a:t>
            </a:r>
            <a:r>
              <a:rPr lang="is-I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Internet that only looks at HTTP (mostly)</a:t>
            </a:r>
          </a:p>
          <a:p>
            <a:pPr marL="628650" lvl="1" indent="-171450">
              <a:buFont typeface="Arial" charset="0"/>
              <a:buChar char="•"/>
            </a:pPr>
            <a:endParaRPr lang="en-US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HTTP is so integral to the web, it’s important for web developers to have at least a basic idea of what it is and how it works. 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kinda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get by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if you’re interested in a career in web development you’ll eventually want to get more familiar with it.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Cover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high points and then we’ll move on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3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protocols go, HTTP is a pretty simple one.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type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google.com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your browser it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sends out an HTTP request for a web application and then waits for the response (until timeout – gives up).</a:t>
            </a:r>
          </a:p>
          <a:p>
            <a:pPr marL="171450" indent="-171450">
              <a:buFont typeface="Arial" charset="0"/>
              <a:buChar char="•"/>
            </a:pPr>
            <a:r>
              <a:rPr lang="en-US" b="1" dirty="0" smtClean="0"/>
              <a:t>Example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Requests </a:t>
            </a:r>
            <a:r>
              <a:rPr lang="en-US" dirty="0" err="1" smtClean="0"/>
              <a:t>google.com</a:t>
            </a:r>
            <a:r>
              <a:rPr lang="en-US" dirty="0" smtClean="0"/>
              <a:t> from web server (computer that hosts the site)</a:t>
            </a:r>
            <a:r>
              <a:rPr lang="en-US" baseline="0" dirty="0" smtClean="0"/>
              <a:t> out there somewhere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Server responds with the web application</a:t>
            </a:r>
          </a:p>
          <a:p>
            <a:pPr marL="628650" lvl="1" indent="-171450">
              <a:buFont typeface="Arial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This obviously isn’t the actual language it uses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Remember that protocols are part rules and part LANGUAGE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So you there must be some vocabulary (or words) in this language</a:t>
            </a:r>
          </a:p>
          <a:p>
            <a:pPr marL="171450" lvl="0" indent="-171450">
              <a:buFont typeface="Arial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52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GET is one of those words and it simply means “Give me this web application”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="1" baseline="0" dirty="0" smtClean="0"/>
              <a:t>Example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GET </a:t>
            </a:r>
            <a:r>
              <a:rPr lang="en-US" baseline="0" dirty="0" err="1" smtClean="0"/>
              <a:t>google.com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The web server (computer) receives</a:t>
            </a:r>
            <a:r>
              <a:rPr lang="en-US" baseline="0" dirty="0" smtClean="0"/>
              <a:t> the request and sends back the response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="1" baseline="0" dirty="0" smtClean="0"/>
              <a:t>RESPONSE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Status Code (outcome of the request)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Data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="0" baseline="0" dirty="0" smtClean="0"/>
              <a:t>Browser </a:t>
            </a:r>
            <a:r>
              <a:rPr lang="en-US" b="1" baseline="0" dirty="0" smtClean="0"/>
              <a:t>Translates</a:t>
            </a:r>
            <a:r>
              <a:rPr lang="en-US" baseline="0" dirty="0" smtClean="0"/>
              <a:t> data and displays on screen</a:t>
            </a:r>
            <a:endParaRPr lang="en-US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b="1" baseline="0" dirty="0" smtClean="0"/>
              <a:t>Questions?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OK</a:t>
            </a:r>
            <a:r>
              <a:rPr lang="en-US" baseline="0" dirty="0" smtClean="0"/>
              <a:t> - </a:t>
            </a:r>
            <a:r>
              <a:rPr lang="en-US" dirty="0" smtClean="0"/>
              <a:t>Let’s look at another, more interesting </a:t>
            </a:r>
            <a:r>
              <a:rPr lang="en-US" baseline="0" dirty="0" smtClean="0"/>
              <a:t>example: Logging in to a web application</a:t>
            </a:r>
          </a:p>
          <a:p>
            <a:pPr marL="171450" lvl="0" indent="-171450">
              <a:buFont typeface="Arial" charset="0"/>
              <a:buChar char="•"/>
            </a:pPr>
            <a:endParaRPr lang="en-US" b="1" baseline="0" dirty="0" smtClean="0"/>
          </a:p>
          <a:p>
            <a:pPr marL="171450" lvl="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50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Let’s say I want to log in to a hypothetical website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The first thing you do:</a:t>
            </a:r>
            <a:r>
              <a:rPr lang="en-US" baseline="0" dirty="0" smtClean="0"/>
              <a:t> </a:t>
            </a:r>
            <a:r>
              <a:rPr lang="en-US" dirty="0" smtClean="0"/>
              <a:t>put</a:t>
            </a:r>
            <a:r>
              <a:rPr lang="en-US" baseline="0" dirty="0" smtClean="0"/>
              <a:t> the URL into your web browser and go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That sends a GET request to the server that hosts </a:t>
            </a:r>
            <a:r>
              <a:rPr lang="en-US" baseline="0" dirty="0" err="1" smtClean="0"/>
              <a:t>www.example.com</a:t>
            </a:r>
            <a:r>
              <a:rPr lang="en-US" baseline="0" dirty="0" smtClean="0"/>
              <a:t>/login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Server responds with status code &amp; data used to render the login page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Remember, this is the login page. We still have work to do to log in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30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Obviously you’d enter your username and password and click the Login</a:t>
            </a:r>
            <a:r>
              <a:rPr lang="en-US" baseline="0" dirty="0" smtClean="0"/>
              <a:t> button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And that sends another, different type of request to the web server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82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POST is another word in the HTTP protocol language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If GET is asking to be sent something</a:t>
            </a:r>
            <a:r>
              <a:rPr lang="en-US" baseline="0" dirty="0" smtClean="0"/>
              <a:t> POST is sending something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 this case, it’s sending your login credentials to the web server.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web server will verify your credentials and reply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If your credentials we’re good (this example) Server responds with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200 OK status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landing page of </a:t>
            </a:r>
            <a:r>
              <a:rPr lang="en-US" baseline="0" dirty="0" err="1" smtClean="0"/>
              <a:t>example.com</a:t>
            </a:r>
            <a:r>
              <a:rPr lang="en-US" baseline="0" dirty="0" smtClean="0"/>
              <a:t> (or whatever the post login page is)</a:t>
            </a:r>
          </a:p>
          <a:p>
            <a:pPr marL="628650" lvl="1" indent="-171450">
              <a:buFont typeface="Arial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b="1" baseline="0" dirty="0" smtClean="0"/>
              <a:t>Questions?</a:t>
            </a:r>
          </a:p>
          <a:p>
            <a:pPr marL="628650" lvl="1" indent="-171450">
              <a:buFont typeface="Arial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So, what happens when you type in a URL that doesn’t exist?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dirty="0" smtClean="0"/>
              <a:t>next</a:t>
            </a:r>
            <a:r>
              <a:rPr lang="en-US" baseline="0" dirty="0" smtClean="0"/>
              <a:t> slide -&gt;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241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So (if you like) open</a:t>
            </a:r>
            <a:r>
              <a:rPr lang="en-US" baseline="0" dirty="0" smtClean="0"/>
              <a:t> your web browsers and try typing 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/{bunch of nonsense characters} and hit Enter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You’ll see an 404 error page, right?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You’re seeing this because the server couldn’t find the page you were looking for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So it responds with a 404 NOT FOUND status code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Also sends data to display the 404 page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34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So that’s a little primer on HTTP and how it relates</a:t>
            </a:r>
            <a:r>
              <a:rPr lang="en-US" baseline="0" dirty="0" smtClean="0"/>
              <a:t> to web development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Before I move on to what happens on the server side are there any </a:t>
            </a:r>
            <a:r>
              <a:rPr lang="en-US" b="1" baseline="0" dirty="0" smtClean="0"/>
              <a:t>questions?</a:t>
            </a:r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Since this class is focused</a:t>
            </a:r>
            <a:r>
              <a:rPr lang="en-US" baseline="0" dirty="0" smtClean="0"/>
              <a:t> </a:t>
            </a:r>
            <a:r>
              <a:rPr lang="en-US" dirty="0" smtClean="0"/>
              <a:t>on</a:t>
            </a:r>
            <a:r>
              <a:rPr lang="en-US" baseline="0" dirty="0" smtClean="0"/>
              <a:t> FE web development, we’re going to gloss over a lot of the server-side of details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But there are a couple of things you should be aware 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56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The first thing is to clarify what a web server </a:t>
            </a:r>
            <a:r>
              <a:rPr lang="en-US" baseline="0" dirty="0" smtClean="0"/>
              <a:t>is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A web server is any computer on a network that “speaks HTTP” and responds to HTTP requests.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In order for a computer to be able to speak HTTP, it needs to have specialized web server software installed and running.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Pictured</a:t>
            </a:r>
            <a:r>
              <a:rPr lang="en-US" baseline="0" dirty="0" smtClean="0"/>
              <a:t> above: Logos of various web server software logos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There are lots of them, but these are just a few popular ones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So, let’s take a quick look at the Request-Response picture now with web server software included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7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is-IS" dirty="0" smtClean="0"/>
              <a:t>Basic</a:t>
            </a:r>
            <a:r>
              <a:rPr lang="is-IS" baseline="0" dirty="0" smtClean="0"/>
              <a:t> outline for today</a:t>
            </a:r>
          </a:p>
          <a:p>
            <a:pPr marL="628650" lvl="1" indent="-171450">
              <a:buFont typeface="Arial" charset="0"/>
              <a:buChar char="•"/>
            </a:pPr>
            <a:r>
              <a:rPr lang="is-IS" baseline="0" dirty="0" smtClean="0"/>
              <a:t>Go through </a:t>
            </a:r>
            <a:r>
              <a:rPr lang="is-IS" baseline="0" dirty="0" smtClean="0"/>
              <a:t>list</a:t>
            </a:r>
          </a:p>
          <a:p>
            <a:pPr marL="628650" lvl="1" indent="-171450">
              <a:buFont typeface="Arial" charset="0"/>
              <a:buChar char="•"/>
            </a:pPr>
            <a:r>
              <a:rPr lang="is-IS" baseline="0" dirty="0" smtClean="0"/>
              <a:t>Sunday: TBD</a:t>
            </a:r>
          </a:p>
          <a:p>
            <a:pPr marL="628650" lvl="1" indent="-171450">
              <a:buFont typeface="Arial" charset="0"/>
              <a:buChar char="•"/>
            </a:pPr>
            <a:r>
              <a:rPr lang="is-IS" baseline="0" dirty="0" smtClean="0"/>
              <a:t>Depending on what we get done: overflow / bonus</a:t>
            </a:r>
            <a:endParaRPr lang="is-I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08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So, this should look pretty familiar by now</a:t>
            </a:r>
          </a:p>
          <a:p>
            <a:pPr marL="171450" indent="-171450">
              <a:buFont typeface="Arial" charset="0"/>
              <a:buChar char="•"/>
            </a:pPr>
            <a:r>
              <a:rPr lang="en-US" b="1" dirty="0" smtClean="0"/>
              <a:t>Example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Web browser initiates HTTP request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The web server software is running on the server computer and is waiting for incoming requests (like a goalie waiting for </a:t>
            </a:r>
            <a:r>
              <a:rPr lang="en-US" baseline="0" dirty="0" err="1" smtClean="0"/>
              <a:t>somene</a:t>
            </a:r>
            <a:r>
              <a:rPr lang="en-US" baseline="0" dirty="0" smtClean="0"/>
              <a:t> to kick the ball at her)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And of course it responds to the web browser as we’re used to seeing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So, in way, it’s really two pieces of software talking to one another: browser and web server software</a:t>
            </a:r>
          </a:p>
          <a:p>
            <a:pPr marL="171450" lvl="0" indent="-171450">
              <a:buFont typeface="Arial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b="1" baseline="0" dirty="0" smtClean="0"/>
              <a:t>Questions?</a:t>
            </a:r>
          </a:p>
          <a:p>
            <a:pPr marL="171450" lvl="0" indent="-171450">
              <a:buFont typeface="Arial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There’s another important part of a web application’s BE that you might want to be aware of: and that’s Databases</a:t>
            </a:r>
          </a:p>
          <a:p>
            <a:pPr marL="628650" lvl="1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28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A database is simply a place to store data for later use. </a:t>
            </a:r>
            <a:endParaRPr lang="en-US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Here are some examples of the types of things DBs store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So, what does that look like in our Request-</a:t>
            </a:r>
            <a:r>
              <a:rPr lang="en-US" dirty="0" err="1" smtClean="0"/>
              <a:t>Reponse</a:t>
            </a:r>
            <a:r>
              <a:rPr lang="en-US" dirty="0" smtClean="0"/>
              <a:t> cycle?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80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="1" dirty="0" smtClean="0"/>
              <a:t>Example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If you like, type in 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norvig</a:t>
            </a:r>
            <a:r>
              <a:rPr lang="en-US" dirty="0" smtClean="0"/>
              <a:t> (user’s profile page)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Browser</a:t>
            </a:r>
            <a:r>
              <a:rPr lang="en-US" baseline="0" dirty="0" smtClean="0"/>
              <a:t> sends GET request for 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norvig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Normally at this point We’d expect the server to respond, but I want to give a bit more detail here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The web server software itself, doesn’t actually hold the user’s (</a:t>
            </a:r>
            <a:r>
              <a:rPr lang="en-US" baseline="0" dirty="0" err="1" smtClean="0"/>
              <a:t>norvig</a:t>
            </a:r>
            <a:r>
              <a:rPr lang="en-US" baseline="0" dirty="0" smtClean="0"/>
              <a:t>) data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It asks the DB for the data associated with </a:t>
            </a:r>
            <a:r>
              <a:rPr lang="en-US" baseline="0" dirty="0" err="1" smtClean="0"/>
              <a:t>user:norvig</a:t>
            </a:r>
            <a:endParaRPr lang="en-US" baseline="0" dirty="0" smtClean="0"/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Incorporates the data into its response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Sends response back to browser for rendering</a:t>
            </a:r>
          </a:p>
          <a:p>
            <a:pPr marL="628650" lvl="1" indent="-171450">
              <a:buFont typeface="Arial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So, that’s a very basic request-response cycle showing a simplified full-stack web application.</a:t>
            </a:r>
          </a:p>
          <a:p>
            <a:pPr marL="171450" lvl="0" indent="-171450">
              <a:buFont typeface="Arial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b="1" baseline="0" dirty="0" smtClean="0"/>
              <a:t>Any questions?</a:t>
            </a:r>
          </a:p>
          <a:p>
            <a:pPr marL="171450" lvl="0" indent="-171450">
              <a:buFont typeface="Arial" charset="0"/>
              <a:buChar char="•"/>
            </a:pPr>
            <a:endParaRPr lang="en-US" b="1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Break before moving on to “the meat” FE?</a:t>
            </a:r>
          </a:p>
          <a:p>
            <a:pPr marL="171450" lvl="0" indent="-171450">
              <a:buFont typeface="Arial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4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client-side (or FE) part of a web application is just the part that runs within your web browser on your computer.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client-side web technologies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HTML, CSS, and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things the browser understands and uses to display web apps.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Professional client-side web developers use many other tools and technologies, but most of them are based on one or more of these foundational technologies.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275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help us understand the roles of each of these technologies and how they fit together</a:t>
            </a:r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I’d like to make an analogy (comparison).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compare building a web application to building a house. </a:t>
            </a:r>
          </a:p>
          <a:p>
            <a:pPr marL="171450" indent="-171450">
              <a:buFont typeface="Arial" charset="0"/>
              <a:buChar char="•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930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(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HyperText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Markup Language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language used to describe the structure and content of web applications.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other words, you use HTML to create the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frame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your web application and all of the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(or things) in it.</a:t>
            </a:r>
          </a:p>
          <a:p>
            <a:pPr marL="171450" indent="-171450">
              <a:buFont typeface="Arial" charset="0"/>
              <a:buChar char="•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our house analogy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an empty HTML page is like building an empty house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add elements to your HTML page, it’s like adding furniture and other things to you house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you’re not yet concerned with arranging, styling, decorating anything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That’s not HTML’s role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978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Here’s an example of an simple HTML contact form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If it looks</a:t>
            </a:r>
            <a:r>
              <a:rPr lang="en-US" baseline="0" dirty="0" smtClean="0"/>
              <a:t> a bit plain – maybe boring - That’s expected.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Remember, we’re not concerned with color, positioning, or any other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36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So, here’s</a:t>
            </a:r>
            <a:r>
              <a:rPr lang="en-US" baseline="0" dirty="0" smtClean="0"/>
              <a:t> a sneak peek at some simplified HTML code.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This is more-or-less the code you’d write for that contact form.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Don’t worry too much about how it works, but see if you can find the elements on the page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Note the purple words you see (color not important, just how it’s highlighted) - nouns, things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Form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Input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err="1" smtClean="0"/>
              <a:t>Textarea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="0" baseline="0" dirty="0" smtClean="0">
                <a:solidFill>
                  <a:srgbClr val="FF0000"/>
                </a:solidFill>
              </a:rPr>
              <a:t>button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We will cover this in a lot more detail later on, 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but I wanted to give a solid example showing HTML</a:t>
            </a:r>
          </a:p>
          <a:p>
            <a:pPr marL="171450" lvl="0" indent="-171450">
              <a:buFont typeface="Arial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Questions?</a:t>
            </a:r>
          </a:p>
          <a:p>
            <a:pPr marL="171450" lvl="0" indent="-171450">
              <a:buFont typeface="Arial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So, let’s move on to CSS</a:t>
            </a:r>
          </a:p>
          <a:p>
            <a:pPr marL="171450" lvl="0" indent="-171450">
              <a:buFont typeface="Arial" charset="0"/>
              <a:buChar char="•"/>
            </a:pP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62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(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Cascading Style Sheets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language used to “style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position” your HTML in the browser.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add CSS to change the way your application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looks,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how it’s laid out,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where things go on the page.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Examples</a:t>
            </a:r>
            <a:endParaRPr lang="en-US" b="1" dirty="0" smtClean="0">
              <a:effectLst/>
            </a:endParaRPr>
          </a:p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change color of text and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other things.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set width, height,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location of things</a:t>
            </a:r>
          </a:p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tons, tons more</a:t>
            </a:r>
          </a:p>
          <a:p>
            <a:pPr marL="171450" indent="-171450" rtl="0" fontAlgn="base">
              <a:buFont typeface="Arial" charset="0"/>
              <a:buChar char="•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fontAlgn="base">
              <a:buFont typeface="Arial" charset="0"/>
              <a:buChar char="•"/>
            </a:pP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House Analogy</a:t>
            </a:r>
          </a:p>
          <a:p>
            <a:pPr marL="628650" marR="0" lvl="1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CSS to add color to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your page is like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painting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walls of your home</a:t>
            </a:r>
          </a:p>
          <a:p>
            <a:pPr marL="628650" marR="0" lvl="1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CSS to add images is kind of like adding wall art to your house</a:t>
            </a:r>
          </a:p>
          <a:p>
            <a:pPr marL="628650" marR="0" lvl="1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Arranging your elements on the page is like positioning your furniture in the house.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351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I don’t have any CSS code examples to show you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CSS required:</a:t>
            </a:r>
            <a:r>
              <a:rPr lang="en-US" baseline="0" dirty="0" smtClean="0"/>
              <a:t> </a:t>
            </a:r>
            <a:r>
              <a:rPr lang="en-US" dirty="0" smtClean="0"/>
              <a:t>too complicated to be useful at this point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Instead, here are three styled versions of our contact form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Pop back to slide 35.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This is a simple, but elegant version of the form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You can see that it’s he same structure, but with different </a:t>
            </a:r>
            <a:r>
              <a:rPr lang="en-US" baseline="0" dirty="0" err="1" smtClean="0"/>
              <a:t>styes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Styles to note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The form is centered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Has translucent grey border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Has blurred background image to give it a sense of depth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The button and form elements are all styled as well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Icons, </a:t>
            </a:r>
            <a:r>
              <a:rPr lang="en-US" baseline="0" dirty="0" err="1" smtClean="0"/>
              <a:t>etc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02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39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Here’s another version.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More styles: background color, </a:t>
            </a:r>
            <a:r>
              <a:rPr lang="en-US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650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So, here’s the last</a:t>
            </a:r>
            <a:r>
              <a:rPr lang="en-US" baseline="0" dirty="0" smtClean="0"/>
              <a:t> example (think you get the drill)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</a:t>
            </a:r>
            <a:r>
              <a:rPr lang="en-US" baseline="0" dirty="0" smtClean="0"/>
              <a:t> hope these different versions of the same form give you a gut feel for the role of CSS in you web applications.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="1" baseline="0" dirty="0" smtClean="0"/>
              <a:t>Questions?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566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is simply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programming language that runs within web browsers.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for adding dynamic behaviors to your app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things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HTML/CSS can’t do (mostly).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what brings your web applications to life.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House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Analogy</a:t>
            </a: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pieces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automate your home.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Also: JS programs = helpful robots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Examples</a:t>
            </a:r>
            <a:endParaRPr lang="en-US" b="1" dirty="0" smtClean="0">
              <a:effectLst/>
            </a:endParaRPr>
          </a:p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Roomba</a:t>
            </a:r>
          </a:p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Robot lawnmower (dangerous if Skynet takes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over)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</a:t>
            </a:r>
          </a:p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Dropcam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/Ring - DOORBELL</a:t>
            </a:r>
          </a:p>
          <a:p>
            <a:pPr marL="171450" indent="-171450" rtl="0" fontAlgn="base">
              <a:buFont typeface="Arial" charset="0"/>
              <a:buChar char="•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fontAlgn="base">
              <a:buFont typeface="Arial" charset="0"/>
              <a:buChar char="•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fontAlgn="base">
              <a:buFont typeface="Arial" charset="0"/>
              <a:buChar char="•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343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If not already</a:t>
            </a:r>
            <a:r>
              <a:rPr lang="en-US" baseline="0" dirty="0" smtClean="0"/>
              <a:t> open, </a:t>
            </a:r>
            <a:r>
              <a:rPr lang="en-US" dirty="0" smtClean="0"/>
              <a:t>run workspace/overview-of-web-programming/</a:t>
            </a:r>
            <a:r>
              <a:rPr lang="en-US" dirty="0" err="1" smtClean="0"/>
              <a:t>start_all.sh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Show validation on two sites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Show “</a:t>
            </a:r>
            <a:r>
              <a:rPr lang="en-US" dirty="0" err="1" smtClean="0"/>
              <a:t>Celbration</a:t>
            </a:r>
            <a:r>
              <a:rPr lang="en-US" dirty="0" smtClean="0"/>
              <a:t> Fish” page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Show function for celebration page (maybe)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947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We talked about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Networks:</a:t>
            </a:r>
            <a:r>
              <a:rPr lang="en-US" baseline="0" dirty="0" smtClean="0"/>
              <a:t> connect devices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Protocols: Aid communication using rules and common language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HTTP: The Web protocol and how it works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Web history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Server side (BE): including Web Servers and databases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And finally Client-side (FE) technologies HTML ,CSS, and JS</a:t>
            </a:r>
          </a:p>
          <a:p>
            <a:pPr marL="628650" lvl="1" indent="-171450">
              <a:buFont typeface="Arial" charset="0"/>
              <a:buChar char="•"/>
            </a:pP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="1" baseline="0" dirty="0" smtClean="0"/>
              <a:t>Questions?</a:t>
            </a:r>
          </a:p>
          <a:p>
            <a:pPr marL="628650" lvl="1" indent="-171450">
              <a:buFont typeface="Arial" charset="0"/>
              <a:buChar char="•"/>
            </a:pPr>
            <a:endParaRPr lang="en-US" b="1" baseline="0" dirty="0" smtClean="0"/>
          </a:p>
          <a:p>
            <a:pPr marL="628650" lvl="1" indent="-171450">
              <a:buFont typeface="Arial" charset="0"/>
              <a:buChar char="•"/>
            </a:pPr>
            <a:endParaRPr lang="en-US" b="1" baseline="0" dirty="0" smtClean="0"/>
          </a:p>
          <a:p>
            <a:pPr marL="628650" lvl="1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6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I </a:t>
            </a:r>
            <a:r>
              <a:rPr lang="en-US" dirty="0" err="1" smtClean="0"/>
              <a:t>wanna</a:t>
            </a:r>
            <a:r>
              <a:rPr lang="en-US" dirty="0" smtClean="0"/>
              <a:t> take a minute to talk about how to get the most out of this weekend</a:t>
            </a:r>
            <a:endParaRPr lang="en-US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Learning is fun! Right?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But it can also be stressful – especiall</a:t>
            </a:r>
            <a:r>
              <a:rPr lang="en-US" baseline="0" dirty="0" smtClean="0"/>
              <a:t>y if it’s something unfamiliar (new)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>
                <a:latin typeface="Century Gothic" charset="0"/>
                <a:ea typeface="Century Gothic" charset="0"/>
                <a:cs typeface="Century Gothic" charset="0"/>
              </a:rPr>
              <a:t>You may feel that way at some point – maybe even this weekend.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>
                <a:latin typeface="Century Gothic" charset="0"/>
                <a:ea typeface="Century Gothic" charset="0"/>
                <a:cs typeface="Century Gothic" charset="0"/>
              </a:rPr>
              <a:t>It’s perfectly normal!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>
                <a:latin typeface="Century Gothic" charset="0"/>
                <a:ea typeface="Century Gothic" charset="0"/>
                <a:cs typeface="Century Gothic" charset="0"/>
              </a:rPr>
              <a:t>Happens to everyone – even veteran programmers.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Getting Comfortable </a:t>
            </a:r>
            <a:r>
              <a:rPr lang="en-US" dirty="0" smtClean="0"/>
              <a:t>with</a:t>
            </a:r>
            <a:r>
              <a:rPr lang="en-US" baseline="0" dirty="0" smtClean="0"/>
              <a:t> Being 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Uncomfortable 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means</a:t>
            </a:r>
            <a:r>
              <a:rPr lang="is-IS" dirty="0" smtClean="0">
                <a:latin typeface="Century Gothic" charset="0"/>
                <a:ea typeface="Century Gothic" charset="0"/>
                <a:cs typeface="Century Gothic" charset="0"/>
              </a:rPr>
              <a:t>…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being ok with</a:t>
            </a:r>
            <a:r>
              <a:rPr lang="en-US" baseline="0" dirty="0" smtClean="0">
                <a:latin typeface="Century Gothic" charset="0"/>
                <a:ea typeface="Century Gothic" charset="0"/>
                <a:cs typeface="Century Gothic" charset="0"/>
              </a:rPr>
              <a:t> the stress that sometimes comes with learning something new (growth)</a:t>
            </a:r>
            <a:endParaRPr lang="en-US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When </a:t>
            </a:r>
            <a:r>
              <a:rPr lang="en-US" dirty="0" smtClean="0"/>
              <a:t>you’re in your</a:t>
            </a:r>
            <a:r>
              <a:rPr lang="en-US" baseline="0" dirty="0" smtClean="0"/>
              <a:t> comfort zone are you </a:t>
            </a:r>
            <a:r>
              <a:rPr lang="en-US" baseline="0" dirty="0" smtClean="0"/>
              <a:t>growing or learning</a:t>
            </a:r>
            <a:r>
              <a:rPr lang="en-US" baseline="0" dirty="0" smtClean="0"/>
              <a:t>? Probably not.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Successful Programmers: Perpetual State of </a:t>
            </a:r>
            <a:r>
              <a:rPr lang="en-US" baseline="0" dirty="0" smtClean="0"/>
              <a:t>growth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They’re always learning something</a:t>
            </a: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is-IS" baseline="0" dirty="0" smtClean="0"/>
              <a:t>As </a:t>
            </a:r>
            <a:r>
              <a:rPr lang="is-IS" baseline="0" dirty="0" smtClean="0"/>
              <a:t>you go through this weekend, if you feel uneasy – don’t be discouraged.</a:t>
            </a:r>
          </a:p>
          <a:p>
            <a:pPr marL="171450" lvl="0" indent="-171450">
              <a:buFont typeface="Arial" charset="0"/>
              <a:buChar char="•"/>
            </a:pPr>
            <a:r>
              <a:rPr lang="is-IS" baseline="0" dirty="0" smtClean="0"/>
              <a:t>We’re here to help!!</a:t>
            </a: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b="1" baseline="0" dirty="0" smtClean="0"/>
              <a:t>Please Ask Questions!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Introduce you to our mentors around the room: Jonathan, Douglas, Austin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These guys are top notch, so take advantage their </a:t>
            </a:r>
            <a:r>
              <a:rPr lang="en-US" baseline="0" dirty="0" smtClean="0"/>
              <a:t>expertise</a:t>
            </a: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b="1" baseline="0" dirty="0" smtClean="0"/>
              <a:t>Open Learning Environment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We encourage collaboration with your </a:t>
            </a:r>
            <a:r>
              <a:rPr lang="en-US" baseline="0" dirty="0" smtClean="0"/>
              <a:t>peers (neighbors)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Pair up if you want</a:t>
            </a:r>
            <a:r>
              <a:rPr lang="en-US" baseline="0" dirty="0" smtClean="0"/>
              <a:t>!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If you have experience and would like to help people who need it – we encourage that.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b="1" baseline="0" dirty="0" smtClean="0"/>
              <a:t>Questions? Thoughts? Addendums?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72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charset="0"/>
              <a:buChar char="•"/>
            </a:pPr>
            <a:r>
              <a:rPr lang="is-IS" dirty="0" smtClean="0"/>
              <a:t>Before we dive</a:t>
            </a:r>
            <a:r>
              <a:rPr lang="is-IS" baseline="0" dirty="0" smtClean="0"/>
              <a:t> into hands-on stuff we want to give you a little background (context)</a:t>
            </a:r>
          </a:p>
          <a:p>
            <a:pPr marL="171450" lvl="0" indent="-171450">
              <a:buFont typeface="Arial" charset="0"/>
              <a:buChar char="•"/>
            </a:pPr>
            <a:r>
              <a:rPr lang="is-IS" baseline="0" dirty="0" smtClean="0"/>
              <a:t>Give you a bigger picture of how things fit together</a:t>
            </a:r>
          </a:p>
          <a:p>
            <a:pPr marL="171450" lvl="0" indent="-171450">
              <a:buFont typeface="Arial" charset="0"/>
              <a:buChar char="•"/>
            </a:pPr>
            <a:r>
              <a:rPr lang="is-IS" baseline="0" dirty="0" smtClean="0"/>
              <a:t>Outline</a:t>
            </a:r>
          </a:p>
          <a:p>
            <a:pPr marL="628650" lvl="1" indent="-171450">
              <a:buFont typeface="Arial" charset="0"/>
              <a:buChar char="•"/>
            </a:pPr>
            <a:r>
              <a:rPr lang="is-IS" baseline="0" dirty="0" smtClean="0"/>
              <a:t>Computer Networks - devices connected together</a:t>
            </a:r>
          </a:p>
          <a:p>
            <a:pPr marL="628650" lvl="1" indent="-171450">
              <a:buFont typeface="Arial" charset="0"/>
              <a:buChar char="•"/>
            </a:pPr>
            <a:r>
              <a:rPr lang="is-IS" baseline="0" dirty="0" smtClean="0"/>
              <a:t>Network protocols – enbable communication on networks</a:t>
            </a:r>
          </a:p>
          <a:p>
            <a:pPr marL="628650" lvl="1" indent="-171450">
              <a:buFont typeface="Arial" charset="0"/>
              <a:buChar char="•"/>
            </a:pPr>
            <a:r>
              <a:rPr lang="is-IS" baseline="0" dirty="0" smtClean="0"/>
              <a:t>1 </a:t>
            </a:r>
            <a:r>
              <a:rPr lang="is-IS" baseline="0" dirty="0" smtClean="0"/>
              <a:t>Minute Web History</a:t>
            </a:r>
          </a:p>
          <a:p>
            <a:pPr marL="628650" lvl="1" indent="-171450">
              <a:buFont typeface="Arial" charset="0"/>
              <a:buChar char="•"/>
            </a:pPr>
            <a:r>
              <a:rPr lang="is-IS" baseline="0" dirty="0" smtClean="0"/>
              <a:t>HTTP high points and examples</a:t>
            </a:r>
          </a:p>
          <a:p>
            <a:pPr marL="628650" lvl="1" indent="-171450">
              <a:buFont typeface="Arial" charset="0"/>
              <a:buChar char="•"/>
            </a:pPr>
            <a:r>
              <a:rPr lang="is-IS" baseline="0" dirty="0" smtClean="0"/>
              <a:t>Web Servers &amp; Databases – only brief mention since this class is all about client side programming</a:t>
            </a:r>
          </a:p>
          <a:p>
            <a:pPr marL="628650" lvl="1" indent="-171450">
              <a:buFont typeface="Arial" charset="0"/>
              <a:buChar char="•"/>
            </a:pPr>
            <a:r>
              <a:rPr lang="is-IS" baseline="0" dirty="0" smtClean="0"/>
              <a:t>Client Side Tech</a:t>
            </a:r>
          </a:p>
          <a:p>
            <a:pPr marL="628650" lvl="1" indent="-171450">
              <a:buFont typeface="Arial" charset="0"/>
              <a:buChar char="•"/>
            </a:pPr>
            <a:endParaRPr lang="is-IS" baseline="0" dirty="0" smtClean="0"/>
          </a:p>
          <a:p>
            <a:pPr marL="628650" lvl="1" indent="-171450">
              <a:buFont typeface="Arial" charset="0"/>
              <a:buChar char="•"/>
            </a:pPr>
            <a:endParaRPr lang="is-IS" baseline="0" dirty="0" smtClean="0"/>
          </a:p>
          <a:p>
            <a:pPr marL="628650" lvl="1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86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Computer networks are groups of computers and other devices, connected together for the purpose of exchanging information (e.g. they can “talk” to each other).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Explain</a:t>
            </a:r>
            <a:r>
              <a:rPr lang="en-US" baseline="0" dirty="0" smtClean="0"/>
              <a:t> diagram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err="1" smtClean="0"/>
              <a:t>Wifi</a:t>
            </a:r>
            <a:r>
              <a:rPr lang="en-US" baseline="0" dirty="0" smtClean="0"/>
              <a:t> Network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Cloud: Represents lots of "stuff" - </a:t>
            </a:r>
            <a:r>
              <a:rPr lang="en-US" baseline="0" dirty="0" smtClean="0"/>
              <a:t>connections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Cloud: "yadda yadda"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Without networks there would be no Internet, no web, and no web development.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So, we’re going to talk a bit</a:t>
            </a:r>
            <a:r>
              <a:rPr lang="en-US" baseline="0" dirty="0" smtClean="0"/>
              <a:t> about</a:t>
            </a:r>
            <a:r>
              <a:rPr lang="en-US" dirty="0" smtClean="0"/>
              <a:t> how networks relevant to web programming.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10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The Internet is a worldwide </a:t>
            </a:r>
            <a:r>
              <a:rPr lang="en-US" b="1" dirty="0" smtClean="0"/>
              <a:t>network</a:t>
            </a:r>
            <a:r>
              <a:rPr lang="en-US" dirty="0" smtClean="0"/>
              <a:t> made up of billions of devices, and other networks.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Can you imagine billions of devices trying to talk to other devices at the same time?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It might be something like to trying to pass a message to your friend on the other side of a crowded concert hall.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52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It would be chaotic.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To get your message delivered without walking it over yourself, you’d need others in the hall to cooperate and follow certain rules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So...we need rules.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What’s another challenge you</a:t>
            </a:r>
            <a:r>
              <a:rPr lang="en-US" baseline="0" dirty="0" smtClean="0"/>
              <a:t> might</a:t>
            </a:r>
            <a:r>
              <a:rPr lang="en-US" dirty="0" smtClean="0"/>
              <a:t> face?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Hint: Imagine the concert has people from all over the world.</a:t>
            </a:r>
          </a:p>
          <a:p>
            <a:pPr rtl="0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That’s right - You’d also need to agree on a common language to speak.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So we need a set of rules and a common language. That’s where protocols come 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263BE-2092-3445-8DA0-0A7E60C8FC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35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6FC3-B15B-9443-B1BC-2E9637D1DD7B}" type="datetimeFigureOut">
              <a:rPr lang="en-US" smtClean="0"/>
              <a:t>7/23/16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7EA1-A56A-444B-8C94-FDEE370D9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9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6FC3-B15B-9443-B1BC-2E9637D1DD7B}" type="datetimeFigureOut">
              <a:rPr lang="en-US" smtClean="0"/>
              <a:t>7/23/16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7EA1-A56A-444B-8C94-FDEE370D9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51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6FC3-B15B-9443-B1BC-2E9637D1DD7B}" type="datetimeFigureOut">
              <a:rPr lang="en-US" smtClean="0"/>
              <a:t>7/23/16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7EA1-A56A-444B-8C94-FDEE370D9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96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6FC3-B15B-9443-B1BC-2E9637D1DD7B}" type="datetimeFigureOut">
              <a:rPr lang="en-US" smtClean="0"/>
              <a:t>7/23/16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7EA1-A56A-444B-8C94-FDEE370D9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8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6FC3-B15B-9443-B1BC-2E9637D1DD7B}" type="datetimeFigureOut">
              <a:rPr lang="en-US" smtClean="0"/>
              <a:t>7/23/16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7EA1-A56A-444B-8C94-FDEE370D9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71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6FC3-B15B-9443-B1BC-2E9637D1DD7B}" type="datetimeFigureOut">
              <a:rPr lang="en-US" smtClean="0"/>
              <a:t>7/23/16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7EA1-A56A-444B-8C94-FDEE370D9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2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6FC3-B15B-9443-B1BC-2E9637D1DD7B}" type="datetimeFigureOut">
              <a:rPr lang="en-US" smtClean="0"/>
              <a:t>7/23/16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7EA1-A56A-444B-8C94-FDEE370D9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5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6FC3-B15B-9443-B1BC-2E9637D1DD7B}" type="datetimeFigureOut">
              <a:rPr lang="en-US" smtClean="0"/>
              <a:t>7/23/16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7EA1-A56A-444B-8C94-FDEE370D9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0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6FC3-B15B-9443-B1BC-2E9637D1DD7B}" type="datetimeFigureOut">
              <a:rPr lang="en-US" smtClean="0"/>
              <a:t>7/23/16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7EA1-A56A-444B-8C94-FDEE370D9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90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6FC3-B15B-9443-B1BC-2E9637D1DD7B}" type="datetimeFigureOut">
              <a:rPr lang="en-US" smtClean="0"/>
              <a:t>7/23/16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7EA1-A56A-444B-8C94-FDEE370D9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90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6FC3-B15B-9443-B1BC-2E9637D1DD7B}" type="datetimeFigureOut">
              <a:rPr lang="en-US" smtClean="0"/>
              <a:t>7/23/16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7EA1-A56A-444B-8C94-FDEE370D9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31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56FC3-B15B-9443-B1BC-2E9637D1DD7B}" type="datetimeFigureOut">
              <a:rPr lang="en-US" smtClean="0"/>
              <a:t>7/23/16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37EA1-A56A-444B-8C94-FDEE370D9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00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Century Gothic" charset="0"/>
                <a:ea typeface="Century Gothic" charset="0"/>
                <a:cs typeface="Century Gothic" charset="0"/>
              </a:rPr>
              <a:t>Welcome to DFW Code Camp!</a:t>
            </a:r>
            <a:endParaRPr lang="en-US" sz="4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700" y="1400067"/>
            <a:ext cx="7364599" cy="519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9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644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227289" y="1631950"/>
            <a:ext cx="7730066" cy="3581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27289" y="1913685"/>
            <a:ext cx="773006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Network Protocol</a:t>
            </a:r>
          </a:p>
          <a:p>
            <a:pPr marL="2171700" lvl="4" indent="-342900">
              <a:buFont typeface="Arial" charset="0"/>
              <a:buChar char="•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2171700" lvl="4" indent="-34290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Set of Rules</a:t>
            </a:r>
          </a:p>
          <a:p>
            <a:pPr marL="2171700" lvl="4" indent="-34290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Common Language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34" y="0"/>
            <a:ext cx="1021644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1887" y="4673601"/>
            <a:ext cx="3218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Without Protocols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742" y="5258376"/>
            <a:ext cx="1354141" cy="13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5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0"/>
            <a:ext cx="1021644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1887" y="4673601"/>
            <a:ext cx="2746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With Protocols!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75" y="5174864"/>
            <a:ext cx="1659543" cy="16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7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77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0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0"/>
            <a:ext cx="10385534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76072" y="5084064"/>
            <a:ext cx="11000231" cy="12155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94351" y="5184031"/>
            <a:ext cx="11000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 smtClean="0">
                <a:solidFill>
                  <a:srgbClr val="92D050"/>
                </a:solidFill>
              </a:rPr>
              <a:t>H</a:t>
            </a:r>
            <a:r>
              <a:rPr lang="en-US" sz="6000" dirty="0" err="1" smtClean="0">
                <a:solidFill>
                  <a:schemeClr val="bg1"/>
                </a:solidFill>
              </a:rPr>
              <a:t>yper</a:t>
            </a:r>
            <a:r>
              <a:rPr lang="en-US" sz="6000" dirty="0" err="1" smtClean="0">
                <a:solidFill>
                  <a:srgbClr val="92D050"/>
                </a:solidFill>
              </a:rPr>
              <a:t>T</a:t>
            </a:r>
            <a:r>
              <a:rPr lang="en-US" sz="6000" dirty="0" err="1" smtClean="0">
                <a:solidFill>
                  <a:schemeClr val="bg1"/>
                </a:solidFill>
              </a:rPr>
              <a:t>ext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smtClean="0">
                <a:solidFill>
                  <a:srgbClr val="92D050"/>
                </a:solidFill>
              </a:rPr>
              <a:t>T</a:t>
            </a:r>
            <a:r>
              <a:rPr lang="en-US" sz="6000" dirty="0" smtClean="0">
                <a:solidFill>
                  <a:schemeClr val="bg1"/>
                </a:solidFill>
              </a:rPr>
              <a:t>ransfer </a:t>
            </a:r>
            <a:r>
              <a:rPr lang="en-US" sz="6000" dirty="0" smtClean="0">
                <a:solidFill>
                  <a:srgbClr val="92D050"/>
                </a:solidFill>
              </a:rPr>
              <a:t>P</a:t>
            </a:r>
            <a:r>
              <a:rPr lang="en-US" sz="6000" dirty="0" smtClean="0">
                <a:solidFill>
                  <a:schemeClr val="bg1"/>
                </a:solidFill>
              </a:rPr>
              <a:t>rotocol</a:t>
            </a:r>
          </a:p>
        </p:txBody>
      </p:sp>
    </p:spTree>
    <p:extLst>
      <p:ext uri="{BB962C8B-B14F-4D97-AF65-F5344CB8AC3E}">
        <p14:creationId xmlns:p14="http://schemas.microsoft.com/office/powerpoint/2010/main" val="140619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300"/>
            <a:ext cx="12192000" cy="431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12192000" cy="65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6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46" y="286889"/>
            <a:ext cx="11406554" cy="633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5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7130375" cy="49248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979" y="1385491"/>
            <a:ext cx="8155021" cy="547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7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11646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0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32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latin typeface="Century Gothic" charset="0"/>
                <a:ea typeface="Century Gothic" charset="0"/>
                <a:cs typeface="Century Gothic" charset="0"/>
              </a:rPr>
              <a:t>Thanks to Our Sponsors!</a:t>
            </a:r>
            <a:endParaRPr lang="en-US" sz="5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93017"/>
            <a:ext cx="5482492" cy="13560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644" y="1701984"/>
            <a:ext cx="3731846" cy="373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5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47" y="0"/>
            <a:ext cx="6781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4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4911047" y="5845995"/>
            <a:ext cx="2928135" cy="92981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4000" b="1" dirty="0" smtClean="0">
                <a:latin typeface="Consolas" charset="0"/>
                <a:ea typeface="Consolas" charset="0"/>
                <a:cs typeface="Consolas" charset="0"/>
              </a:rPr>
              <a:t>HTTP</a:t>
            </a:r>
            <a:endParaRPr lang="en-US" sz="4000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39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12192000" cy="426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400"/>
            <a:ext cx="12192000" cy="399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4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8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9700"/>
            <a:ext cx="12192000" cy="402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0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4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8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0" y="468923"/>
            <a:ext cx="11918280" cy="60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0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32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Century Gothic" charset="0"/>
                <a:ea typeface="Century Gothic" charset="0"/>
                <a:cs typeface="Century Gothic" charset="0"/>
              </a:rPr>
              <a:t>Today’s Schedule</a:t>
            </a:r>
            <a:endParaRPr lang="en-US" sz="4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3508"/>
            <a:ext cx="10515600" cy="4351338"/>
          </a:xfrm>
        </p:spPr>
        <p:txBody>
          <a:bodyPr>
            <a:normAutofit/>
          </a:bodyPr>
          <a:lstStyle/>
          <a:p>
            <a:endParaRPr lang="en-US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Welcome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Overview of Web Programming (Talk)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Hands-On Workshops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Lunch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MOAR Hands-on Workshops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Sunday?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1" y="2769622"/>
            <a:ext cx="5791200" cy="408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0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"/>
            <a:ext cx="12192000" cy="51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5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0"/>
            <a:ext cx="8039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3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2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Century Gothic" charset="0"/>
                <a:ea typeface="Century Gothic" charset="0"/>
                <a:cs typeface="Century Gothic" charset="0"/>
              </a:rPr>
              <a:t>Client Side Technologies</a:t>
            </a:r>
            <a:endParaRPr lang="en-US" sz="6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174" y="1600200"/>
            <a:ext cx="4439652" cy="443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8" y="1236851"/>
            <a:ext cx="11758864" cy="52722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Century Gothic" charset="0"/>
                <a:ea typeface="Century Gothic" charset="0"/>
                <a:cs typeface="Century Gothic" charset="0"/>
              </a:rPr>
              <a:t>Let’s Build a House</a:t>
            </a:r>
            <a:endParaRPr lang="en-US" sz="6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30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7" y="1838223"/>
            <a:ext cx="11186747" cy="49291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latin typeface="Century Gothic" charset="0"/>
                <a:ea typeface="Century Gothic" charset="0"/>
                <a:cs typeface="Century Gothic" charset="0"/>
              </a:rPr>
              <a:t>HTML</a:t>
            </a:r>
          </a:p>
          <a:p>
            <a:pPr algn="ctr"/>
            <a:r>
              <a:rPr lang="en-US" sz="5000" b="1" dirty="0" err="1" smtClean="0">
                <a:latin typeface="Century Gothic" charset="0"/>
                <a:ea typeface="Century Gothic" charset="0"/>
                <a:cs typeface="Century Gothic" charset="0"/>
              </a:rPr>
              <a:t>H</a:t>
            </a:r>
            <a:r>
              <a:rPr lang="en-US" sz="5000" dirty="0" err="1" smtClean="0">
                <a:latin typeface="Century Gothic" charset="0"/>
                <a:ea typeface="Century Gothic" charset="0"/>
                <a:cs typeface="Century Gothic" charset="0"/>
              </a:rPr>
              <a:t>yper</a:t>
            </a:r>
            <a:r>
              <a:rPr lang="en-US" sz="5000" b="1" dirty="0" err="1" smtClean="0">
                <a:latin typeface="Century Gothic" charset="0"/>
                <a:ea typeface="Century Gothic" charset="0"/>
                <a:cs typeface="Century Gothic" charset="0"/>
              </a:rPr>
              <a:t>T</a:t>
            </a:r>
            <a:r>
              <a:rPr lang="en-US" sz="5000" dirty="0" err="1" smtClean="0">
                <a:latin typeface="Century Gothic" charset="0"/>
                <a:ea typeface="Century Gothic" charset="0"/>
                <a:cs typeface="Century Gothic" charset="0"/>
              </a:rPr>
              <a:t>ext</a:t>
            </a:r>
            <a:r>
              <a:rPr lang="en-US" sz="50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sz="5000" b="1" dirty="0" smtClean="0">
                <a:latin typeface="Century Gothic" charset="0"/>
                <a:ea typeface="Century Gothic" charset="0"/>
                <a:cs typeface="Century Gothic" charset="0"/>
              </a:rPr>
              <a:t>M</a:t>
            </a:r>
            <a:r>
              <a:rPr lang="en-US" sz="5000" dirty="0" smtClean="0">
                <a:latin typeface="Century Gothic" charset="0"/>
                <a:ea typeface="Century Gothic" charset="0"/>
                <a:cs typeface="Century Gothic" charset="0"/>
              </a:rPr>
              <a:t>arkup </a:t>
            </a:r>
            <a:r>
              <a:rPr lang="en-US" sz="5000" b="1" dirty="0" smtClean="0">
                <a:latin typeface="Century Gothic" charset="0"/>
                <a:ea typeface="Century Gothic" charset="0"/>
                <a:cs typeface="Century Gothic" charset="0"/>
              </a:rPr>
              <a:t>L</a:t>
            </a:r>
            <a:r>
              <a:rPr lang="en-US" sz="5000" dirty="0" smtClean="0">
                <a:latin typeface="Century Gothic" charset="0"/>
                <a:ea typeface="Century Gothic" charset="0"/>
                <a:cs typeface="Century Gothic" charset="0"/>
              </a:rPr>
              <a:t>anguage</a:t>
            </a:r>
            <a:endParaRPr lang="en-US" sz="5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25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0"/>
            <a:ext cx="10401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0547"/>
            <a:ext cx="12192000" cy="437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2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1" y="2451590"/>
            <a:ext cx="11912600" cy="30099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latin typeface="Century Gothic" charset="0"/>
                <a:ea typeface="Century Gothic" charset="0"/>
                <a:cs typeface="Century Gothic" charset="0"/>
              </a:rPr>
              <a:t>CSS</a:t>
            </a:r>
          </a:p>
          <a:p>
            <a:pPr algn="ctr"/>
            <a:r>
              <a:rPr lang="en-US" sz="5000" b="1" dirty="0" smtClean="0">
                <a:latin typeface="Century Gothic" charset="0"/>
                <a:ea typeface="Century Gothic" charset="0"/>
                <a:cs typeface="Century Gothic" charset="0"/>
              </a:rPr>
              <a:t>C</a:t>
            </a:r>
            <a:r>
              <a:rPr lang="en-US" sz="5000" dirty="0" smtClean="0">
                <a:latin typeface="Century Gothic" charset="0"/>
                <a:ea typeface="Century Gothic" charset="0"/>
                <a:cs typeface="Century Gothic" charset="0"/>
              </a:rPr>
              <a:t>ascading </a:t>
            </a:r>
            <a:r>
              <a:rPr lang="en-US" sz="5000" b="1" dirty="0" smtClean="0">
                <a:latin typeface="Century Gothic" charset="0"/>
                <a:ea typeface="Century Gothic" charset="0"/>
                <a:cs typeface="Century Gothic" charset="0"/>
              </a:rPr>
              <a:t>S</a:t>
            </a:r>
            <a:r>
              <a:rPr lang="en-US" sz="5000" dirty="0" smtClean="0">
                <a:latin typeface="Century Gothic" charset="0"/>
                <a:ea typeface="Century Gothic" charset="0"/>
                <a:cs typeface="Century Gothic" charset="0"/>
              </a:rPr>
              <a:t>tyle  </a:t>
            </a:r>
            <a:r>
              <a:rPr lang="en-US" sz="5000" b="1" dirty="0" smtClean="0">
                <a:latin typeface="Century Gothic" charset="0"/>
                <a:ea typeface="Century Gothic" charset="0"/>
                <a:cs typeface="Century Gothic" charset="0"/>
              </a:rPr>
              <a:t>S</a:t>
            </a:r>
            <a:r>
              <a:rPr lang="en-US" sz="5000" dirty="0" smtClean="0">
                <a:latin typeface="Century Gothic" charset="0"/>
                <a:ea typeface="Century Gothic" charset="0"/>
                <a:cs typeface="Century Gothic" charset="0"/>
              </a:rPr>
              <a:t>heets</a:t>
            </a:r>
            <a:endParaRPr lang="en-US" sz="5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56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0"/>
            <a:ext cx="10382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32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Century Gothic" charset="0"/>
                <a:ea typeface="Century Gothic" charset="0"/>
                <a:cs typeface="Century Gothic" charset="0"/>
              </a:rPr>
              <a:t>General Info</a:t>
            </a:r>
            <a:endParaRPr lang="en-US" sz="4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7821"/>
            <a:ext cx="10515600" cy="4351338"/>
          </a:xfrm>
        </p:spPr>
        <p:txBody>
          <a:bodyPr>
            <a:normAutofit/>
          </a:bodyPr>
          <a:lstStyle/>
          <a:p>
            <a:endParaRPr lang="en-US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entury Gothic" charset="0"/>
                <a:ea typeface="Century Gothic" charset="0"/>
                <a:cs typeface="Century Gothic" charset="0"/>
              </a:rPr>
              <a:t>Wifi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  <a:p>
            <a:pPr lvl="1"/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Name:       </a:t>
            </a:r>
            <a:r>
              <a:rPr lang="en-US" b="1" dirty="0" err="1" smtClean="0">
                <a:latin typeface="Century Gothic" charset="0"/>
                <a:ea typeface="Century Gothic" charset="0"/>
                <a:cs typeface="Century Gothic" charset="0"/>
              </a:rPr>
              <a:t>rsGuest</a:t>
            </a:r>
            <a:endParaRPr lang="en-US" b="1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lvl="1"/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password: </a:t>
            </a:r>
            <a:r>
              <a:rPr lang="en-US" b="1" dirty="0" err="1" smtClean="0">
                <a:latin typeface="Century Gothic" charset="0"/>
                <a:ea typeface="Century Gothic" charset="0"/>
                <a:cs typeface="Century Gothic" charset="0"/>
              </a:rPr>
              <a:t>rewardSyle</a:t>
            </a:r>
            <a:endParaRPr lang="en-US" b="1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Bathrooms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Chrome Installed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1" y="2769622"/>
            <a:ext cx="5791200" cy="408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0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10344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3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0"/>
            <a:ext cx="10382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3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 smtClean="0">
                <a:latin typeface="Century Gothic" charset="0"/>
                <a:ea typeface="Century Gothic" charset="0"/>
                <a:cs typeface="Century Gothic" charset="0"/>
              </a:rPr>
              <a:t>J</a:t>
            </a:r>
            <a:r>
              <a:rPr lang="en-US" sz="6600" dirty="0" smtClean="0">
                <a:latin typeface="Century Gothic" charset="0"/>
                <a:ea typeface="Century Gothic" charset="0"/>
                <a:cs typeface="Century Gothic" charset="0"/>
              </a:rPr>
              <a:t>ava</a:t>
            </a:r>
            <a:r>
              <a:rPr lang="en-US" sz="6600" b="1" dirty="0" smtClean="0">
                <a:latin typeface="Century Gothic" charset="0"/>
                <a:ea typeface="Century Gothic" charset="0"/>
                <a:cs typeface="Century Gothic" charset="0"/>
              </a:rPr>
              <a:t>S</a:t>
            </a:r>
            <a:r>
              <a:rPr lang="en-US" sz="6600" dirty="0" smtClean="0">
                <a:latin typeface="Century Gothic" charset="0"/>
                <a:ea typeface="Century Gothic" charset="0"/>
                <a:cs typeface="Century Gothic" charset="0"/>
              </a:rPr>
              <a:t>cript</a:t>
            </a:r>
            <a:endParaRPr lang="en-US" sz="5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10" y="1471412"/>
            <a:ext cx="7993982" cy="509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3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044" y="883599"/>
            <a:ext cx="8128000" cy="6096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8137" y="2337068"/>
            <a:ext cx="3826790" cy="104156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7200" b="1" dirty="0" smtClean="0">
                <a:solidFill>
                  <a:srgbClr val="FF0000"/>
                </a:solidFill>
                <a:latin typeface="Segoe Print" charset="0"/>
                <a:ea typeface="Segoe Print" charset="0"/>
                <a:cs typeface="Segoe Print" charset="0"/>
              </a:rPr>
              <a:t>Live!</a:t>
            </a:r>
          </a:p>
          <a:p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latin typeface="Century Gothic" charset="0"/>
                <a:ea typeface="Century Gothic" charset="0"/>
                <a:cs typeface="Century Gothic" charset="0"/>
              </a:rPr>
              <a:t>JavaScript</a:t>
            </a:r>
            <a:endParaRPr lang="en-US" sz="5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22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>
                <a:latin typeface="Century Gothic" charset="0"/>
                <a:ea typeface="Century Gothic" charset="0"/>
                <a:cs typeface="Century Gothic" charset="0"/>
              </a:rPr>
              <a:t>To Sum Up</a:t>
            </a:r>
            <a:r>
              <a:rPr lang="is-IS" sz="6600" dirty="0" smtClean="0">
                <a:latin typeface="Century Gothic" charset="0"/>
                <a:ea typeface="Century Gothic" charset="0"/>
                <a:cs typeface="Century Gothic" charset="0"/>
              </a:rPr>
              <a:t>…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0618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entury Gothic" charset="0"/>
                <a:ea typeface="Century Gothic" charset="0"/>
                <a:cs typeface="Century Gothic" charset="0"/>
              </a:rPr>
              <a:t>Networks</a:t>
            </a:r>
            <a:r>
              <a:rPr lang="en-US" sz="4000" dirty="0" smtClean="0">
                <a:latin typeface="Century Gothic" charset="0"/>
                <a:ea typeface="Century Gothic" charset="0"/>
                <a:cs typeface="Century Gothic" charset="0"/>
              </a:rPr>
              <a:t>: Connect Devices</a:t>
            </a:r>
          </a:p>
          <a:p>
            <a:r>
              <a:rPr lang="en-US" sz="4000" b="1" dirty="0" smtClean="0">
                <a:latin typeface="Century Gothic" charset="0"/>
                <a:ea typeface="Century Gothic" charset="0"/>
                <a:cs typeface="Century Gothic" charset="0"/>
              </a:rPr>
              <a:t>Protocols</a:t>
            </a:r>
            <a:r>
              <a:rPr lang="en-US" sz="4000" dirty="0" smtClean="0">
                <a:latin typeface="Century Gothic" charset="0"/>
                <a:ea typeface="Century Gothic" charset="0"/>
                <a:cs typeface="Century Gothic" charset="0"/>
              </a:rPr>
              <a:t>: Aid Communication over</a:t>
            </a:r>
          </a:p>
          <a:p>
            <a:r>
              <a:rPr lang="en-US" sz="4000" b="1" dirty="0" smtClean="0">
                <a:latin typeface="Century Gothic" charset="0"/>
                <a:ea typeface="Century Gothic" charset="0"/>
                <a:cs typeface="Century Gothic" charset="0"/>
              </a:rPr>
              <a:t>HTTP</a:t>
            </a:r>
            <a:r>
              <a:rPr lang="en-US" sz="4000" dirty="0" smtClean="0">
                <a:latin typeface="Century Gothic" charset="0"/>
                <a:ea typeface="Century Gothic" charset="0"/>
                <a:cs typeface="Century Gothic" charset="0"/>
              </a:rPr>
              <a:t>: The Web Protocol</a:t>
            </a:r>
          </a:p>
          <a:p>
            <a:r>
              <a:rPr lang="en-US" sz="4000" b="1" dirty="0" smtClean="0">
                <a:latin typeface="Century Gothic" charset="0"/>
                <a:ea typeface="Century Gothic" charset="0"/>
                <a:cs typeface="Century Gothic" charset="0"/>
              </a:rPr>
              <a:t>Server Side</a:t>
            </a:r>
            <a:r>
              <a:rPr lang="en-US" sz="4000" dirty="0" smtClean="0">
                <a:latin typeface="Century Gothic" charset="0"/>
                <a:ea typeface="Century Gothic" charset="0"/>
                <a:cs typeface="Century Gothic" charset="0"/>
              </a:rPr>
              <a:t>: Web Servers and Databases</a:t>
            </a:r>
          </a:p>
          <a:p>
            <a:r>
              <a:rPr lang="en-US" sz="4000" b="1" dirty="0" smtClean="0">
                <a:latin typeface="Century Gothic" charset="0"/>
                <a:ea typeface="Century Gothic" charset="0"/>
                <a:cs typeface="Century Gothic" charset="0"/>
              </a:rPr>
              <a:t>Client Side</a:t>
            </a:r>
            <a:r>
              <a:rPr lang="en-US" sz="4000" dirty="0" smtClean="0">
                <a:latin typeface="Century Gothic" charset="0"/>
                <a:ea typeface="Century Gothic" charset="0"/>
                <a:cs typeface="Century Gothic" charset="0"/>
              </a:rPr>
              <a:t>: HTML, CSS, JS</a:t>
            </a:r>
          </a:p>
        </p:txBody>
      </p:sp>
    </p:spTree>
    <p:extLst>
      <p:ext uri="{BB962C8B-B14F-4D97-AF65-F5344CB8AC3E}">
        <p14:creationId xmlns:p14="http://schemas.microsoft.com/office/powerpoint/2010/main" val="131198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329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 smtClean="0">
                <a:latin typeface="Century Gothic" charset="0"/>
                <a:ea typeface="Century Gothic" charset="0"/>
                <a:cs typeface="Century Gothic" charset="0"/>
              </a:rPr>
              <a:t>Getting The Most Out Of This Weekend</a:t>
            </a:r>
            <a:endParaRPr lang="en-US" sz="4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7821"/>
            <a:ext cx="10515600" cy="4351338"/>
          </a:xfrm>
        </p:spPr>
        <p:txBody>
          <a:bodyPr>
            <a:normAutofit/>
          </a:bodyPr>
          <a:lstStyle/>
          <a:p>
            <a:endParaRPr lang="en-US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Getting 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Comfortable 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with </a:t>
            </a: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B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eing Uncomfortable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Ask Questions!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Open Learning Environment</a:t>
            </a:r>
            <a:endParaRPr lang="en-US" dirty="0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1" y="2769622"/>
            <a:ext cx="5791200" cy="408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7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32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Century Gothic" charset="0"/>
                <a:ea typeface="Century Gothic" charset="0"/>
                <a:cs typeface="Century Gothic" charset="0"/>
              </a:rPr>
              <a:t>Overview of Web Programming</a:t>
            </a:r>
            <a:endParaRPr lang="en-US" sz="4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3650"/>
            <a:ext cx="10515600" cy="4351338"/>
          </a:xfrm>
        </p:spPr>
        <p:txBody>
          <a:bodyPr>
            <a:normAutofit/>
          </a:bodyPr>
          <a:lstStyle/>
          <a:p>
            <a:endParaRPr lang="en-US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Computer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Network Protocols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Web History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HTTP and The Web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Web Servers &amp; Databases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Client-Side Technologies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1" y="2769622"/>
            <a:ext cx="5791200" cy="408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32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Century Gothic" charset="0"/>
                <a:ea typeface="Century Gothic" charset="0"/>
                <a:cs typeface="Century Gothic" charset="0"/>
              </a:rPr>
              <a:t>Computer Networks</a:t>
            </a:r>
            <a:endParaRPr lang="en-US" sz="4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713" y="1894375"/>
            <a:ext cx="9592574" cy="45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2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2947</TotalTime>
  <Words>2934</Words>
  <Application>Microsoft Macintosh PowerPoint</Application>
  <PresentationFormat>Widescreen</PresentationFormat>
  <Paragraphs>392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Calibri</vt:lpstr>
      <vt:lpstr>Calibri Light</vt:lpstr>
      <vt:lpstr>Century Gothic</vt:lpstr>
      <vt:lpstr>Consolas</vt:lpstr>
      <vt:lpstr>Segoe Print</vt:lpstr>
      <vt:lpstr>Wingdings</vt:lpstr>
      <vt:lpstr>Arial</vt:lpstr>
      <vt:lpstr>Office Theme</vt:lpstr>
      <vt:lpstr>Welcome to DFW Code Camp!</vt:lpstr>
      <vt:lpstr>Thanks to Our Sponsors!</vt:lpstr>
      <vt:lpstr>Today’s Schedule</vt:lpstr>
      <vt:lpstr>General Info</vt:lpstr>
      <vt:lpstr>Getting The Most Out Of This Weekend</vt:lpstr>
      <vt:lpstr>Overview of Web Programming</vt:lpstr>
      <vt:lpstr>Computer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JavaScript</vt:lpstr>
      <vt:lpstr>To Sum Up…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Childs</dc:creator>
  <cp:lastModifiedBy>Tony Childs</cp:lastModifiedBy>
  <cp:revision>425</cp:revision>
  <dcterms:created xsi:type="dcterms:W3CDTF">2016-07-20T18:49:33Z</dcterms:created>
  <dcterms:modified xsi:type="dcterms:W3CDTF">2016-07-23T14:20:32Z</dcterms:modified>
</cp:coreProperties>
</file>